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1"/>
  </p:sldMasterIdLst>
  <p:sldIdLst>
    <p:sldId id="256" r:id="rId2"/>
    <p:sldId id="451" r:id="rId3"/>
    <p:sldId id="450" r:id="rId4"/>
    <p:sldId id="452" r:id="rId5"/>
    <p:sldId id="453" r:id="rId6"/>
    <p:sldId id="454" r:id="rId7"/>
    <p:sldId id="257" r:id="rId8"/>
    <p:sldId id="438" r:id="rId9"/>
    <p:sldId id="397" r:id="rId10"/>
    <p:sldId id="449" r:id="rId11"/>
    <p:sldId id="398" r:id="rId12"/>
    <p:sldId id="431" r:id="rId13"/>
    <p:sldId id="455" r:id="rId14"/>
    <p:sldId id="447" r:id="rId15"/>
    <p:sldId id="267" r:id="rId16"/>
    <p:sldId id="456" r:id="rId17"/>
    <p:sldId id="457" r:id="rId18"/>
    <p:sldId id="45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7529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8/1/23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93446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7878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15497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2074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5749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0880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5943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998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4982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3555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1011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0639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9251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8746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6310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7757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775A3DD-7070-4640-AAD0-D315ADB4ADFE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FE65C-17B3-4A82-8107-27F6E36955D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29530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AC227E-5D00-A57A-156B-E2ADAAE8A3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243" y="284826"/>
            <a:ext cx="8825658" cy="3329581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Treatment of Acute   Ischemic Stroke </a:t>
            </a:r>
            <a:br>
              <a:rPr lang="en-US" altLang="zh-TW" dirty="0"/>
            </a:br>
            <a:r>
              <a:rPr lang="en-US" altLang="zh-TW" dirty="0"/>
              <a:t>in Taiwan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C7EB2EA-C77D-ED64-3B15-88D9CB8CE2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208" y="4076254"/>
            <a:ext cx="6945297" cy="2381511"/>
          </a:xfrm>
        </p:spPr>
        <p:txBody>
          <a:bodyPr>
            <a:noAutofit/>
          </a:bodyPr>
          <a:lstStyle/>
          <a:p>
            <a:r>
              <a:rPr lang="en-US" altLang="zh-TW" sz="2400" b="1" dirty="0"/>
              <a:t>Chin-I Chen M.D.</a:t>
            </a:r>
          </a:p>
          <a:p>
            <a:r>
              <a:rPr lang="en-US" altLang="zh-TW" sz="2400" b="1" dirty="0"/>
              <a:t>Director, Stroke Center, Taipei Medical University </a:t>
            </a:r>
            <a:r>
              <a:rPr lang="en-US" altLang="zh-TW" sz="2400" b="1" dirty="0" err="1"/>
              <a:t>Wanfang</a:t>
            </a:r>
            <a:r>
              <a:rPr lang="en-US" altLang="zh-TW" sz="2400" b="1" dirty="0"/>
              <a:t> Hospital</a:t>
            </a:r>
          </a:p>
          <a:p>
            <a:r>
              <a:rPr lang="en-US" altLang="zh-TW" sz="2400" b="1" dirty="0"/>
              <a:t>Director, Long term Care Committee, Taiwan Stroke Society </a:t>
            </a:r>
            <a:endParaRPr lang="zh-TW" altLang="en-US" sz="2400" b="1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65EFE0C-412E-AC6C-0436-7B49B6B5A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506" y="2089010"/>
            <a:ext cx="3953056" cy="456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685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B82EC479-93CA-B60A-4308-B1B536497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992" y="186710"/>
            <a:ext cx="9538607" cy="648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584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3" descr="22.bmp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0" y="0"/>
            <a:ext cx="7543800" cy="681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7763" name="Text Box 3"/>
          <p:cNvSpPr txBox="1">
            <a:spLocks noChangeArrowheads="1"/>
          </p:cNvSpPr>
          <p:nvPr/>
        </p:nvSpPr>
        <p:spPr bwMode="auto">
          <a:xfrm>
            <a:off x="9372601" y="838201"/>
            <a:ext cx="91961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3200" b="1"/>
              <a:t>DWI</a:t>
            </a:r>
          </a:p>
        </p:txBody>
      </p:sp>
      <p:sp>
        <p:nvSpPr>
          <p:cNvPr id="117764" name="Text Box 4"/>
          <p:cNvSpPr txBox="1">
            <a:spLocks noChangeArrowheads="1"/>
          </p:cNvSpPr>
          <p:nvPr/>
        </p:nvSpPr>
        <p:spPr bwMode="auto">
          <a:xfrm>
            <a:off x="9372601" y="3048001"/>
            <a:ext cx="909223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3200" b="1"/>
              <a:t>ADC</a:t>
            </a:r>
          </a:p>
        </p:txBody>
      </p:sp>
    </p:spTree>
    <p:extLst>
      <p:ext uri="{BB962C8B-B14F-4D97-AF65-F5344CB8AC3E}">
        <p14:creationId xmlns:p14="http://schemas.microsoft.com/office/powerpoint/2010/main" val="3507569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834" name="Picture 4"/>
          <p:cNvPicPr>
            <a:picLocks noGrp="1" noChangeAspect="1" noChangeArrowheads="1"/>
          </p:cNvPicPr>
          <p:nvPr>
            <p:ph idx="4294967295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0" y="-26988"/>
            <a:ext cx="5486400" cy="6797676"/>
          </a:xfrm>
        </p:spPr>
      </p:pic>
      <p:sp>
        <p:nvSpPr>
          <p:cNvPr id="120835" name="TextBox 3"/>
          <p:cNvSpPr txBox="1">
            <a:spLocks noChangeArrowheads="1"/>
          </p:cNvSpPr>
          <p:nvPr/>
        </p:nvSpPr>
        <p:spPr bwMode="auto">
          <a:xfrm>
            <a:off x="6596110" y="1830543"/>
            <a:ext cx="4773228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sz="6000" dirty="0">
                <a:solidFill>
                  <a:srgbClr val="FF0000"/>
                </a:solidFill>
                <a:latin typeface="Corbel" pitchFamily="34" charset="0"/>
              </a:rPr>
              <a:t>Time is Brain !</a:t>
            </a:r>
          </a:p>
        </p:txBody>
      </p:sp>
      <p:sp>
        <p:nvSpPr>
          <p:cNvPr id="120836" name="TextBox 3"/>
          <p:cNvSpPr txBox="1">
            <a:spLocks noChangeArrowheads="1"/>
          </p:cNvSpPr>
          <p:nvPr/>
        </p:nvSpPr>
        <p:spPr bwMode="auto">
          <a:xfrm>
            <a:off x="7010400" y="3500439"/>
            <a:ext cx="3657600" cy="2062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TW" sz="3200" dirty="0"/>
              <a:t>Intra-venous </a:t>
            </a:r>
            <a:r>
              <a:rPr lang="en-US" altLang="zh-TW" sz="3200" dirty="0" err="1"/>
              <a:t>tPA</a:t>
            </a:r>
            <a:r>
              <a:rPr lang="en-US" altLang="zh-TW" sz="3200" dirty="0"/>
              <a:t>: </a:t>
            </a:r>
          </a:p>
          <a:p>
            <a:r>
              <a:rPr lang="en-US" altLang="zh-TW" sz="3200" dirty="0"/>
              <a:t>4.5 hrs</a:t>
            </a:r>
          </a:p>
          <a:p>
            <a:r>
              <a:rPr lang="en-US" altLang="zh-TW" sz="3200" dirty="0"/>
              <a:t>Endovascular</a:t>
            </a:r>
            <a:r>
              <a:rPr lang="zh-TW" altLang="en-US" sz="3200" dirty="0"/>
              <a:t> </a:t>
            </a:r>
            <a:r>
              <a:rPr lang="en-US" altLang="zh-TW" sz="3200" dirty="0"/>
              <a:t>EVT therapy: 8 -</a:t>
            </a:r>
            <a:r>
              <a:rPr lang="zh-TW" altLang="en-US" sz="3200" dirty="0"/>
              <a:t> </a:t>
            </a:r>
            <a:r>
              <a:rPr lang="en-US" altLang="zh-TW" sz="3200" dirty="0"/>
              <a:t>24 </a:t>
            </a:r>
            <a:r>
              <a:rPr lang="en-US" altLang="zh-TW" sz="3200" dirty="0" err="1"/>
              <a:t>hrs</a:t>
            </a:r>
            <a:endParaRPr lang="en-US" altLang="zh-TW" sz="3200" dirty="0"/>
          </a:p>
        </p:txBody>
      </p:sp>
      <p:sp>
        <p:nvSpPr>
          <p:cNvPr id="120837" name="Text Box 5"/>
          <p:cNvSpPr txBox="1">
            <a:spLocks noChangeArrowheads="1"/>
          </p:cNvSpPr>
          <p:nvPr/>
        </p:nvSpPr>
        <p:spPr bwMode="auto">
          <a:xfrm>
            <a:off x="7032626" y="115889"/>
            <a:ext cx="2214581" cy="64633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r>
              <a:rPr lang="en-US" altLang="zh-TW" sz="3600" dirty="0"/>
              <a:t>Penumbra </a:t>
            </a:r>
          </a:p>
        </p:txBody>
      </p:sp>
    </p:spTree>
    <p:extLst>
      <p:ext uri="{BB962C8B-B14F-4D97-AF65-F5344CB8AC3E}">
        <p14:creationId xmlns:p14="http://schemas.microsoft.com/office/powerpoint/2010/main" val="1202592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CA6F9DF5-6444-6D7D-C61E-0B2344C5B8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797" y="936713"/>
            <a:ext cx="11518405" cy="4984573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F9D4CAA2-6F30-32F5-F4E4-CAED3CB94A7E}"/>
              </a:ext>
            </a:extLst>
          </p:cNvPr>
          <p:cNvSpPr txBox="1"/>
          <p:nvPr/>
        </p:nvSpPr>
        <p:spPr>
          <a:xfrm>
            <a:off x="7918881" y="6043019"/>
            <a:ext cx="4021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/>
              <a:t>Endovascular Today, FEBRUARY 2018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21436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478" y="198795"/>
            <a:ext cx="10019637" cy="5641055"/>
          </a:xfrm>
          <a:prstGeom prst="rect">
            <a:avLst/>
          </a:prstGeom>
        </p:spPr>
      </p:pic>
      <p:sp>
        <p:nvSpPr>
          <p:cNvPr id="3" name="標題 2">
            <a:extLst>
              <a:ext uri="{FF2B5EF4-FFF2-40B4-BE49-F238E27FC236}">
                <a16:creationId xmlns:a16="http://schemas.microsoft.com/office/drawing/2014/main" id="{0A9A8C9E-5119-9A41-8699-861E4A92E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478" y="5839850"/>
            <a:ext cx="9912355" cy="737119"/>
          </a:xfrm>
        </p:spPr>
        <p:txBody>
          <a:bodyPr/>
          <a:lstStyle/>
          <a:p>
            <a:r>
              <a:rPr lang="en-US" altLang="zh-TW" dirty="0"/>
              <a:t>DEFUSE III</a:t>
            </a:r>
            <a:r>
              <a:rPr lang="zh-TW" altLang="en-US" dirty="0"/>
              <a:t> ＆ </a:t>
            </a:r>
            <a:r>
              <a:rPr lang="en-US" altLang="zh-TW" dirty="0"/>
              <a:t>DAWN</a:t>
            </a:r>
            <a:r>
              <a:rPr lang="zh-TW" altLang="en-US" dirty="0"/>
              <a:t> </a:t>
            </a:r>
            <a:r>
              <a:rPr lang="en-US" altLang="zh-TW" dirty="0"/>
              <a:t>clinical trial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45919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2395E8-CE1C-D247-B308-71D52D3DB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1" y="618518"/>
            <a:ext cx="2948240" cy="1478570"/>
          </a:xfrm>
        </p:spPr>
        <p:txBody>
          <a:bodyPr>
            <a:normAutofit/>
          </a:bodyPr>
          <a:lstStyle/>
          <a:p>
            <a:r>
              <a:rPr lang="en-US" altLang="zh-TW" sz="3200" dirty="0"/>
              <a:t>EVT</a:t>
            </a:r>
            <a:r>
              <a:rPr lang="zh-TW" altLang="en-US" sz="3200" dirty="0"/>
              <a:t>器械 </a:t>
            </a:r>
            <a:endParaRPr kumimoji="1" lang="zh-TW" altLang="en-US" sz="32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925ECA-1DE9-7645-9736-4C42026B6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3313" y="1401417"/>
            <a:ext cx="3736708" cy="4389784"/>
          </a:xfrm>
        </p:spPr>
        <p:txBody>
          <a:bodyPr>
            <a:normAutofit lnSpcReduction="10000"/>
          </a:bodyPr>
          <a:lstStyle/>
          <a:p>
            <a:r>
              <a:rPr lang="zh-TW" altLang="en-US" sz="2400" dirty="0"/>
              <a:t>進行</a:t>
            </a:r>
            <a:r>
              <a:rPr lang="en-US" altLang="zh-TW" sz="2400" dirty="0"/>
              <a:t>EVT</a:t>
            </a:r>
            <a:r>
              <a:rPr lang="zh-TW" altLang="en-US" sz="2400" dirty="0"/>
              <a:t>時，抽吸式血栓移除及多重裝置 亦為合理的替代選擇</a:t>
            </a:r>
            <a:r>
              <a:rPr lang="en-US" altLang="zh-TW" sz="2400" dirty="0"/>
              <a:t>(Class </a:t>
            </a:r>
            <a:r>
              <a:rPr lang="en-US" altLang="zh-TW" sz="2400" dirty="0" err="1"/>
              <a:t>IIa</a:t>
            </a:r>
            <a:r>
              <a:rPr lang="zh-TW" altLang="en-US" sz="2400" dirty="0"/>
              <a:t>，</a:t>
            </a:r>
            <a:r>
              <a:rPr lang="en-US" altLang="zh-TW" sz="2400" dirty="0"/>
              <a:t>Level of Evidence B-R)</a:t>
            </a:r>
            <a:r>
              <a:rPr lang="zh-TW" altLang="en-US" sz="2400" dirty="0"/>
              <a:t>。 </a:t>
            </a:r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r>
              <a:rPr lang="zh-TW" altLang="en-US" sz="2400" dirty="0"/>
              <a:t>進行</a:t>
            </a:r>
            <a:r>
              <a:rPr lang="en-US" altLang="zh-TW" sz="2400" dirty="0"/>
              <a:t>EVT</a:t>
            </a:r>
            <a:r>
              <a:rPr lang="zh-TW" altLang="en-US" sz="2400" dirty="0"/>
              <a:t>時，支架式血栓移除為首選建議 </a:t>
            </a:r>
            <a:r>
              <a:rPr lang="en-US" altLang="zh-TW" sz="2400" dirty="0"/>
              <a:t>(Class I</a:t>
            </a:r>
            <a:r>
              <a:rPr lang="zh-TW" altLang="en-US" sz="2400" dirty="0"/>
              <a:t>，</a:t>
            </a:r>
            <a:r>
              <a:rPr lang="en-US" altLang="zh-TW" sz="2400" dirty="0"/>
              <a:t>Level of Evidence A)</a:t>
            </a:r>
            <a:r>
              <a:rPr lang="zh-TW" altLang="en-US" sz="2400" dirty="0"/>
              <a:t>。 </a:t>
            </a:r>
            <a:endParaRPr lang="en-US" altLang="zh-TW" sz="2400" dirty="0"/>
          </a:p>
          <a:p>
            <a:endParaRPr kumimoji="1" lang="zh-TW" altLang="en-US" sz="1800" dirty="0"/>
          </a:p>
        </p:txBody>
      </p:sp>
      <p:pic>
        <p:nvPicPr>
          <p:cNvPr id="4" name="Picture 4" descr="1134815-1159751-1163240-1550440">
            <a:extLst>
              <a:ext uri="{FF2B5EF4-FFF2-40B4-BE49-F238E27FC236}">
                <a16:creationId xmlns:a16="http://schemas.microsoft.com/office/drawing/2014/main" id="{8A504B63-5A56-2841-954E-E474FE68D6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r="760" b="-1"/>
          <a:stretch/>
        </p:blipFill>
        <p:spPr bwMode="auto">
          <a:xfrm>
            <a:off x="-5597" y="1"/>
            <a:ext cx="7558541" cy="3427413"/>
          </a:xfrm>
          <a:custGeom>
            <a:avLst/>
            <a:gdLst/>
            <a:ahLst/>
            <a:cxnLst/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  <a:noFill/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3AE90779-380D-2A4B-92F0-0783C331B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1" r="-2" b="16230"/>
          <a:stretch/>
        </p:blipFill>
        <p:spPr bwMode="auto">
          <a:xfrm>
            <a:off x="-5597" y="3427414"/>
            <a:ext cx="7558541" cy="3430587"/>
          </a:xfrm>
          <a:custGeom>
            <a:avLst/>
            <a:gdLst/>
            <a:ahLst/>
            <a:cxnLst/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5589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5B2C08-0C62-0F43-3DD7-EC83BFCFB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9492188" cy="1400530"/>
          </a:xfrm>
        </p:spPr>
        <p:txBody>
          <a:bodyPr/>
          <a:lstStyle/>
          <a:p>
            <a:r>
              <a:rPr lang="en-US" altLang="zh-TW" sz="5400" b="1" dirty="0">
                <a:solidFill>
                  <a:srgbClr val="FF0000"/>
                </a:solidFill>
              </a:rPr>
              <a:t>Wistron</a:t>
            </a:r>
            <a:r>
              <a:rPr lang="en-US" altLang="zh-TW" sz="5400" dirty="0"/>
              <a:t> Exoskeleton </a:t>
            </a:r>
            <a:endParaRPr lang="zh-TW" altLang="en-US" sz="5400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2A1C1D49-09C5-B2D0-0C94-65DCD1F4A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12" y="1559153"/>
            <a:ext cx="8758517" cy="4113678"/>
          </a:xfr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0580E16B-85CC-5630-6A59-79702CA40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243" y="3923340"/>
            <a:ext cx="3857144" cy="2625756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7D6A6512-A980-A5E1-5248-47A7C26BCF5E}"/>
              </a:ext>
            </a:extLst>
          </p:cNvPr>
          <p:cNvSpPr txBox="1"/>
          <p:nvPr/>
        </p:nvSpPr>
        <p:spPr>
          <a:xfrm>
            <a:off x="646112" y="5709221"/>
            <a:ext cx="60945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800" b="1" dirty="0"/>
              <a:t>KEEOGO</a:t>
            </a:r>
            <a:endParaRPr lang="zh-TW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301399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698CF1-7CCA-7570-FFDE-0C6BF522C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584" y="266287"/>
            <a:ext cx="9404723" cy="1916812"/>
          </a:xfrm>
        </p:spPr>
        <p:txBody>
          <a:bodyPr/>
          <a:lstStyle/>
          <a:p>
            <a:r>
              <a:rPr lang="en-US" altLang="zh-TW" b="1" dirty="0">
                <a:solidFill>
                  <a:srgbClr val="FF0000"/>
                </a:solidFill>
              </a:rPr>
              <a:t>EZPRO</a:t>
            </a:r>
            <a:r>
              <a:rPr lang="zh-TW" altLang="en-US" b="1" dirty="0">
                <a:solidFill>
                  <a:srgbClr val="FF0000"/>
                </a:solidFill>
              </a:rPr>
              <a:t> </a:t>
            </a:r>
            <a:r>
              <a:rPr lang="en-US" altLang="zh-TW" b="1" dirty="0">
                <a:solidFill>
                  <a:srgbClr val="FF0000"/>
                </a:solidFill>
              </a:rPr>
              <a:t>Clinical </a:t>
            </a:r>
            <a:r>
              <a:rPr lang="en-US" altLang="zh-TW" dirty="0">
                <a:solidFill>
                  <a:srgbClr val="FF0000"/>
                </a:solidFill>
              </a:rPr>
              <a:t>Trial </a:t>
            </a:r>
            <a:r>
              <a:rPr lang="en-US" altLang="zh-TW" dirty="0"/>
              <a:t>for Embolic stroke of undetermined source (ESUS) detection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C76D3AB-BAC0-FF8D-C3C8-69C8CC6CD1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13" y="2369530"/>
            <a:ext cx="8947150" cy="3561978"/>
          </a:xfrm>
        </p:spPr>
      </p:pic>
    </p:spTree>
    <p:extLst>
      <p:ext uri="{BB962C8B-B14F-4D97-AF65-F5344CB8AC3E}">
        <p14:creationId xmlns:p14="http://schemas.microsoft.com/office/powerpoint/2010/main" val="366246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7E305770-54A4-AE42-3DF6-980A868C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1725" y="3766005"/>
            <a:ext cx="8733936" cy="1542841"/>
          </a:xfrm>
        </p:spPr>
        <p:txBody>
          <a:bodyPr/>
          <a:lstStyle/>
          <a:p>
            <a:pPr algn="ctr"/>
            <a:r>
              <a:rPr lang="en-US" altLang="zh-TW" sz="8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Thank You for Listening</a:t>
            </a:r>
            <a:endParaRPr lang="zh-TW" altLang="en-US" sz="8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ush Script MT" panose="03060802040406070304" pitchFamily="66" charset="0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08394A71-F3FB-364B-AD8C-6CDA9F7D33A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481725" y="1052004"/>
            <a:ext cx="4253250" cy="283405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CE9CB1C-7A79-D486-89FE-FE2A6561D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2412" y="1052004"/>
            <a:ext cx="4253249" cy="28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251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150770B-7B02-EFA5-87DE-A536A319FF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28" y="0"/>
            <a:ext cx="9489433" cy="6788533"/>
          </a:xfrm>
        </p:spPr>
      </p:pic>
    </p:spTree>
    <p:extLst>
      <p:ext uri="{BB962C8B-B14F-4D97-AF65-F5344CB8AC3E}">
        <p14:creationId xmlns:p14="http://schemas.microsoft.com/office/powerpoint/2010/main" val="2083575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CB4E32D-168B-2984-182E-F022BE6637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29" y="428790"/>
            <a:ext cx="11731715" cy="6000419"/>
          </a:xfrm>
        </p:spPr>
      </p:pic>
    </p:spTree>
    <p:extLst>
      <p:ext uri="{BB962C8B-B14F-4D97-AF65-F5344CB8AC3E}">
        <p14:creationId xmlns:p14="http://schemas.microsoft.com/office/powerpoint/2010/main" val="755215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CE56026-F0E9-FA0D-A4EB-92E9300449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994" y="138867"/>
            <a:ext cx="9142012" cy="6356925"/>
          </a:xfrm>
        </p:spPr>
      </p:pic>
    </p:spTree>
    <p:extLst>
      <p:ext uri="{BB962C8B-B14F-4D97-AF65-F5344CB8AC3E}">
        <p14:creationId xmlns:p14="http://schemas.microsoft.com/office/powerpoint/2010/main" val="1575765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7E60666-1AE8-F7D9-9845-AF8F68D089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680" y="0"/>
            <a:ext cx="9628059" cy="6858000"/>
          </a:xfrm>
        </p:spPr>
      </p:pic>
    </p:spTree>
    <p:extLst>
      <p:ext uri="{BB962C8B-B14F-4D97-AF65-F5344CB8AC3E}">
        <p14:creationId xmlns:p14="http://schemas.microsoft.com/office/powerpoint/2010/main" val="4194466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81B837C-27A2-6C95-DB33-3467EA4BAF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418" y="0"/>
            <a:ext cx="9312987" cy="6839500"/>
          </a:xfrm>
        </p:spPr>
      </p:pic>
    </p:spTree>
    <p:extLst>
      <p:ext uri="{BB962C8B-B14F-4D97-AF65-F5344CB8AC3E}">
        <p14:creationId xmlns:p14="http://schemas.microsoft.com/office/powerpoint/2010/main" val="986021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85B7FBB6-D08F-043B-0E64-3DA26F55A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66" y="416926"/>
            <a:ext cx="11432905" cy="618806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0F58714-A5B6-C56C-50BF-4B671C282880}"/>
              </a:ext>
            </a:extLst>
          </p:cNvPr>
          <p:cNvSpPr/>
          <p:nvPr/>
        </p:nvSpPr>
        <p:spPr>
          <a:xfrm>
            <a:off x="3018408" y="3036163"/>
            <a:ext cx="4536489" cy="3928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9490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631" y="1281836"/>
            <a:ext cx="10645237" cy="4291536"/>
          </a:xfrm>
        </p:spPr>
      </p:pic>
      <p:sp>
        <p:nvSpPr>
          <p:cNvPr id="5" name="矩形 4"/>
          <p:cNvSpPr/>
          <p:nvPr/>
        </p:nvSpPr>
        <p:spPr>
          <a:xfrm>
            <a:off x="8231361" y="6240511"/>
            <a:ext cx="3466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i="1" dirty="0">
                <a:latin typeface="MinionPro" charset="0"/>
              </a:rPr>
              <a:t>Journal of Stroke 2014;16(2):59-64 </a:t>
            </a:r>
            <a:endParaRPr lang="en-US" altLang="zh-TW" i="1" dirty="0"/>
          </a:p>
        </p:txBody>
      </p:sp>
    </p:spTree>
    <p:extLst>
      <p:ext uri="{BB962C8B-B14F-4D97-AF65-F5344CB8AC3E}">
        <p14:creationId xmlns:p14="http://schemas.microsoft.com/office/powerpoint/2010/main" val="443664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38" name="Picture 1" descr="23 copy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0" y="2276872"/>
            <a:ext cx="914400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6739" name="Rectangle 3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0" y="387350"/>
            <a:ext cx="9036050" cy="1447800"/>
          </a:xfrm>
        </p:spPr>
        <p:txBody>
          <a:bodyPr/>
          <a:lstStyle/>
          <a:p>
            <a:r>
              <a:rPr lang="zh-TW" altLang="en-US" sz="4000" dirty="0"/>
              <a:t>電腦斷層</a:t>
            </a:r>
            <a:r>
              <a:rPr lang="en-US" altLang="zh-TW" sz="4000" dirty="0"/>
              <a:t>(CT)</a:t>
            </a:r>
            <a:r>
              <a:rPr lang="zh-TW" altLang="en-US" sz="4000" dirty="0"/>
              <a:t>、傳統磁核共振</a:t>
            </a:r>
            <a:r>
              <a:rPr lang="en-US" altLang="zh-TW" sz="4000" dirty="0"/>
              <a:t>(MRI)</a:t>
            </a:r>
            <a:r>
              <a:rPr lang="zh-TW" altLang="en-US" sz="4000" dirty="0"/>
              <a:t>、擴散磁振造影共振</a:t>
            </a:r>
            <a:r>
              <a:rPr lang="en-US" altLang="zh-TW" sz="4000" dirty="0"/>
              <a:t>(DWI)</a:t>
            </a:r>
            <a:r>
              <a:rPr lang="zh-TW" altLang="en-US" sz="4000" dirty="0"/>
              <a:t>之比較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197C6FE-B576-F64E-A81F-E7B2720A0D48}"/>
              </a:ext>
            </a:extLst>
          </p:cNvPr>
          <p:cNvSpPr/>
          <p:nvPr/>
        </p:nvSpPr>
        <p:spPr>
          <a:xfrm>
            <a:off x="1719072" y="3723437"/>
            <a:ext cx="6934809" cy="3072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275096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147</TotalTime>
  <Words>163</Words>
  <Application>Microsoft Macintosh PowerPoint</Application>
  <PresentationFormat>寬螢幕</PresentationFormat>
  <Paragraphs>24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5" baseType="lpstr">
      <vt:lpstr>Brush Script MT</vt:lpstr>
      <vt:lpstr>MinionPro</vt:lpstr>
      <vt:lpstr>Arial</vt:lpstr>
      <vt:lpstr>Century Gothic</vt:lpstr>
      <vt:lpstr>Corbel</vt:lpstr>
      <vt:lpstr>Wingdings 3</vt:lpstr>
      <vt:lpstr>離子</vt:lpstr>
      <vt:lpstr>Treatment of Acute   Ischemic Stroke  in Taiwan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電腦斷層(CT)、傳統磁核共振(MRI)、擴散磁振造影共振(DWI)之比較</vt:lpstr>
      <vt:lpstr>PowerPoint 簡報</vt:lpstr>
      <vt:lpstr>PowerPoint 簡報</vt:lpstr>
      <vt:lpstr>PowerPoint 簡報</vt:lpstr>
      <vt:lpstr>PowerPoint 簡報</vt:lpstr>
      <vt:lpstr>DEFUSE III ＆ DAWN clinical trial</vt:lpstr>
      <vt:lpstr>EVT器械 </vt:lpstr>
      <vt:lpstr>Wistron Exoskeleton </vt:lpstr>
      <vt:lpstr>EZPRO Clinical Trial for Embolic stroke of undetermined source (ESUS) detection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Acute Treatment of  Ischemic Stroke in Taiwan</dc:title>
  <dc:creator>Chin-I Chen</dc:creator>
  <cp:lastModifiedBy>Chin-I Chen</cp:lastModifiedBy>
  <cp:revision>15</cp:revision>
  <dcterms:created xsi:type="dcterms:W3CDTF">2023-07-27T03:08:11Z</dcterms:created>
  <dcterms:modified xsi:type="dcterms:W3CDTF">2023-07-31T16:18:38Z</dcterms:modified>
</cp:coreProperties>
</file>

<file path=docProps/thumbnail.jpeg>
</file>